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5143500" cx="9144000"/>
  <p:notesSz cx="6858000" cy="9144000"/>
  <p:embeddedFontLst>
    <p:embeddedFont>
      <p:font typeface="IBM Plex Sans"/>
      <p:regular r:id="rId41"/>
      <p:bold r:id="rId42"/>
      <p:italic r:id="rId43"/>
      <p:boldItalic r:id="rId44"/>
    </p:embeddedFont>
    <p:embeddedFont>
      <p:font typeface="Overpass"/>
      <p:regular r:id="rId45"/>
      <p:bold r:id="rId46"/>
      <p:italic r:id="rId47"/>
      <p:boldItalic r:id="rId48"/>
    </p:embeddedFont>
    <p:embeddedFont>
      <p:font typeface="Overpass Mono"/>
      <p:regular r:id="rId49"/>
      <p:bold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IBMPlexSans-bold.fntdata"/><Relationship Id="rId41" Type="http://schemas.openxmlformats.org/officeDocument/2006/relationships/font" Target="fonts/IBMPlexSans-regular.fntdata"/><Relationship Id="rId44" Type="http://schemas.openxmlformats.org/officeDocument/2006/relationships/font" Target="fonts/IBMPlexSans-boldItalic.fntdata"/><Relationship Id="rId43" Type="http://schemas.openxmlformats.org/officeDocument/2006/relationships/font" Target="fonts/IBMPlexSans-italic.fntdata"/><Relationship Id="rId46" Type="http://schemas.openxmlformats.org/officeDocument/2006/relationships/font" Target="fonts/Overpass-bold.fntdata"/><Relationship Id="rId45" Type="http://schemas.openxmlformats.org/officeDocument/2006/relationships/font" Target="fonts/Overpas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Overpass-boldItalic.fntdata"/><Relationship Id="rId47" Type="http://schemas.openxmlformats.org/officeDocument/2006/relationships/font" Target="fonts/Overpass-italic.fntdata"/><Relationship Id="rId49" Type="http://schemas.openxmlformats.org/officeDocument/2006/relationships/font" Target="fonts/OverpassMono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OverpassMon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a4a80f5d23_2_2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g3a4a80f5d23_2_2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g3a4a80f5d23_2_2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a4a80f5d23_0_4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3a4a80f5d23_0_4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a4a80f5d23_0_4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3a4a80f5d23_0_4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a4a80f5d23_0_4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3a4a80f5d23_0_4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a4a80f5d23_0_4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3a4a80f5d23_0_4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a4a80f5d23_0_4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3a4a80f5d23_0_4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a4a80f5d23_0_4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3a4a80f5d23_0_4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a4a80f5d23_0_4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3a4a80f5d23_0_4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a4a80f5d23_0_4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3a4a80f5d23_0_4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a4a80f5d23_0_4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3a4a80f5d23_0_4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a4a80f5d23_0_4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3a4a80f5d23_0_4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a4a80f5d23_0_3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g3a4a80f5d23_0_3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g3a4a80f5d23_0_3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a4a80f5d23_0_4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3a4a80f5d23_0_4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a4a80f5d23_0_4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3a4a80f5d23_0_4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a4a80f5d23_0_4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3a4a80f5d23_0_4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a4a80f5d23_0_4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3a4a80f5d23_0_4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a4a80f5d23_0_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3a4a80f5d23_0_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a4a80f5d23_0_1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3a4a80f5d23_0_1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a4a80f5d23_0_1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3a4a80f5d23_0_1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a4a80f5d23_0_1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3a4a80f5d23_0_1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a4a80f5d23_0_1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3a4a80f5d23_0_1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a4a80f5d23_0_2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3a4a80f5d23_0_2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a4a80f5d23_0_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3a4a80f5d23_0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a4a80f5d23_0_2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3a4a80f5d23_0_2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a4a80f5d23_0_2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3a4a80f5d23_0_2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a4a80f5d23_0_3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3a4a80f5d23_0_3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a4a80f5d23_0_3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3a4a80f5d23_0_3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a4a80f5d23_0_3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3a4a80f5d23_0_3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a4a80f5d23_0_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3a4a80f5d23_0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a4a80f5d23_0_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3a4a80f5d23_0_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a4a80f5d23_0_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3a4a80f5d23_0_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a4a80f5d23_0_4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3a4a80f5d23_0_4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a4a80f5d23_0_4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3a4a80f5d23_0_4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a4a80f5d23_0_4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3a4a80f5d23_0_4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1" type="tx">
  <p:cSld name="TITLE_AND_BOD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4419600" y="4627562"/>
            <a:ext cx="213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7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image" Target="../media/image4.png"/><Relationship Id="rId7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image" Target="../media/image5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7" Type="http://schemas.openxmlformats.org/officeDocument/2006/relationships/image" Target="../media/image4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7" Type="http://schemas.openxmlformats.org/officeDocument/2006/relationships/image" Target="../media/image46.png"/><Relationship Id="rId8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45.png"/><Relationship Id="rId7" Type="http://schemas.openxmlformats.org/officeDocument/2006/relationships/image" Target="../media/image5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image" Target="../media/image4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5.png"/><Relationship Id="rId4" Type="http://schemas.openxmlformats.org/officeDocument/2006/relationships/image" Target="../media/image12.png"/><Relationship Id="rId9" Type="http://schemas.openxmlformats.org/officeDocument/2006/relationships/image" Target="../media/image54.jpg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26.jpg"/><Relationship Id="rId7" Type="http://schemas.openxmlformats.org/officeDocument/2006/relationships/image" Target="../media/image22.jpg"/><Relationship Id="rId8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12.png"/><Relationship Id="rId9" Type="http://schemas.openxmlformats.org/officeDocument/2006/relationships/image" Target="../media/image33.png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7" Type="http://schemas.openxmlformats.org/officeDocument/2006/relationships/image" Target="../media/image30.png"/><Relationship Id="rId8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/>
          <p:nvPr/>
        </p:nvSpPr>
        <p:spPr>
          <a:xfrm>
            <a:off x="4252913" y="0"/>
            <a:ext cx="4891088" cy="3705225"/>
          </a:xfrm>
          <a:prstGeom prst="roundRect">
            <a:avLst>
              <a:gd fmla="val 16667" name="adj"/>
            </a:avLst>
          </a:prstGeom>
          <a:solidFill>
            <a:srgbClr val="1C1C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6"/>
          <p:cNvSpPr/>
          <p:nvPr/>
        </p:nvSpPr>
        <p:spPr>
          <a:xfrm>
            <a:off x="476250" y="1947863"/>
            <a:ext cx="6205538" cy="12525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6"/>
          <p:cNvSpPr/>
          <p:nvPr/>
        </p:nvSpPr>
        <p:spPr>
          <a:xfrm>
            <a:off x="8682038" y="209550"/>
            <a:ext cx="303769" cy="3457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2" name="Google Shape;6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48087" y="4148137"/>
            <a:ext cx="1985963" cy="9929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3" name="Google Shape;6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1842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4" name="Google Shape;64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76719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5" name="Google Shape;65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21129" y="307299"/>
            <a:ext cx="120476" cy="1055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6" name="Google Shape;6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21127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7" name="Google Shape;67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22413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8" name="Google Shape;6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7536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9" name="Google Shape;6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3127" y="359787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0" name="Google Shape;70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33129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/>
          <p:nvPr/>
        </p:nvSpPr>
        <p:spPr>
          <a:xfrm>
            <a:off x="476250" y="381000"/>
            <a:ext cx="20094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8F8FF"/>
              </a:buClr>
              <a:buSzPts val="1050"/>
              <a:buFont typeface="IBM Plex Sans"/>
              <a:buNone/>
            </a:pPr>
            <a:r>
              <a:rPr b="0" i="0" lang="en" sz="1050" u="none" cap="none" strike="noStrike">
                <a:solidFill>
                  <a:srgbClr val="F8F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r>
              <a:rPr lang="en" sz="1050">
                <a:solidFill>
                  <a:srgbClr val="F8F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8</a:t>
            </a:r>
            <a:r>
              <a:rPr b="0" i="0" lang="en" sz="1050" u="none" cap="none" strike="noStrike">
                <a:solidFill>
                  <a:srgbClr val="F8F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" sz="1050">
                <a:solidFill>
                  <a:srgbClr val="F8F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November</a:t>
            </a:r>
            <a:r>
              <a:rPr b="0" i="0" lang="en" sz="1050" u="none" cap="none" strike="noStrike">
                <a:solidFill>
                  <a:srgbClr val="F8F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202</a:t>
            </a:r>
            <a:r>
              <a:rPr lang="en" sz="1050">
                <a:solidFill>
                  <a:srgbClr val="F8F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6"/>
          <p:cNvSpPr/>
          <p:nvPr/>
        </p:nvSpPr>
        <p:spPr>
          <a:xfrm>
            <a:off x="476250" y="1947863"/>
            <a:ext cx="6662738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50">
                <a:solidFill>
                  <a:srgbClr val="F8F8FF"/>
                </a:solidFill>
                <a:latin typeface="Overpass Mono"/>
                <a:ea typeface="Overpass Mono"/>
                <a:cs typeface="Overpass Mono"/>
                <a:sym typeface="Overpass Mono"/>
              </a:rPr>
              <a:t>debugging solidity</a:t>
            </a:r>
            <a:endParaRPr sz="3050">
              <a:solidFill>
                <a:srgbClr val="F8F8FF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73" name="Google Shape;73;p16"/>
          <p:cNvSpPr/>
          <p:nvPr/>
        </p:nvSpPr>
        <p:spPr>
          <a:xfrm>
            <a:off x="476250" y="2805113"/>
            <a:ext cx="6662738" cy="3952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D2D2FF"/>
                </a:solidFill>
                <a:latin typeface="Overpass Mono"/>
                <a:ea typeface="Overpass Mono"/>
                <a:cs typeface="Overpass Mono"/>
                <a:sym typeface="Overpass Mono"/>
              </a:rPr>
              <a:t>roman from walnut.dev</a:t>
            </a:r>
            <a:endParaRPr sz="2200">
              <a:solidFill>
                <a:srgbClr val="D2D2FF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pic>
        <p:nvPicPr>
          <p:cNvPr descr="walnut_dev_qr.png" id="74" name="Google Shape;74;p16"/>
          <p:cNvPicPr preferRelativeResize="0"/>
          <p:nvPr/>
        </p:nvPicPr>
        <p:blipFill rotWithShape="1">
          <a:blip r:embed="rId7">
            <a:alphaModFix/>
          </a:blip>
          <a:srcRect b="5152" l="6270" r="6278" t="7374"/>
          <a:stretch/>
        </p:blipFill>
        <p:spPr>
          <a:xfrm>
            <a:off x="6281976" y="669630"/>
            <a:ext cx="1985975" cy="1986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908746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5"/>
          <p:cNvSpPr/>
          <p:nvPr/>
        </p:nvSpPr>
        <p:spPr>
          <a:xfrm>
            <a:off x="213975" y="3151225"/>
            <a:ext cx="2282100" cy="303000"/>
          </a:xfrm>
          <a:prstGeom prst="rect">
            <a:avLst/>
          </a:prstGeom>
          <a:noFill/>
          <a:ln cap="flat" cmpd="sng" w="28575">
            <a:solidFill>
              <a:srgbClr val="FF26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6" title="CleanShot 2025-11-17 at 15.05.23@2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90874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7" title="CleanShot 2025-11-17 at 15.05.23@2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908746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7"/>
          <p:cNvSpPr/>
          <p:nvPr/>
        </p:nvSpPr>
        <p:spPr>
          <a:xfrm>
            <a:off x="213975" y="3093851"/>
            <a:ext cx="2282100" cy="303000"/>
          </a:xfrm>
          <a:prstGeom prst="rect">
            <a:avLst/>
          </a:prstGeom>
          <a:noFill/>
          <a:ln cap="flat" cmpd="sng" w="28575">
            <a:solidFill>
              <a:srgbClr val="FF26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908746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8"/>
          <p:cNvSpPr/>
          <p:nvPr/>
        </p:nvSpPr>
        <p:spPr>
          <a:xfrm>
            <a:off x="2641125" y="3489775"/>
            <a:ext cx="1737000" cy="159600"/>
          </a:xfrm>
          <a:prstGeom prst="rect">
            <a:avLst/>
          </a:prstGeom>
          <a:noFill/>
          <a:ln cap="flat" cmpd="sng" w="28575">
            <a:solidFill>
              <a:srgbClr val="FF26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90874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908746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0"/>
          <p:cNvSpPr/>
          <p:nvPr/>
        </p:nvSpPr>
        <p:spPr>
          <a:xfrm>
            <a:off x="213975" y="3151225"/>
            <a:ext cx="2282100" cy="303000"/>
          </a:xfrm>
          <a:prstGeom prst="rect">
            <a:avLst/>
          </a:prstGeom>
          <a:noFill/>
          <a:ln cap="flat" cmpd="sng" w="28575">
            <a:solidFill>
              <a:srgbClr val="FF26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90874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908746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2"/>
          <p:cNvSpPr/>
          <p:nvPr/>
        </p:nvSpPr>
        <p:spPr>
          <a:xfrm>
            <a:off x="213975" y="2964397"/>
            <a:ext cx="2282100" cy="303000"/>
          </a:xfrm>
          <a:prstGeom prst="rect">
            <a:avLst/>
          </a:prstGeom>
          <a:noFill/>
          <a:ln cap="flat" cmpd="sng" w="28575">
            <a:solidFill>
              <a:srgbClr val="FF26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3" title="CleanShot 2025-11-17 at 15.07.41@2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90874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4" title="CleanShot 2025-11-17 at 15.07.41@2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908746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4"/>
          <p:cNvSpPr/>
          <p:nvPr/>
        </p:nvSpPr>
        <p:spPr>
          <a:xfrm>
            <a:off x="2641125" y="3600403"/>
            <a:ext cx="1737000" cy="159600"/>
          </a:xfrm>
          <a:prstGeom prst="rect">
            <a:avLst/>
          </a:prstGeom>
          <a:noFill/>
          <a:ln cap="flat" cmpd="sng" w="28575">
            <a:solidFill>
              <a:srgbClr val="FF26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/>
          <p:nvPr/>
        </p:nvSpPr>
        <p:spPr>
          <a:xfrm>
            <a:off x="0" y="881063"/>
            <a:ext cx="9144000" cy="4262400"/>
          </a:xfrm>
          <a:prstGeom prst="rect">
            <a:avLst/>
          </a:prstGeom>
          <a:solidFill>
            <a:srgbClr val="1C1C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1" name="Google Shape;81;p17"/>
          <p:cNvCxnSpPr/>
          <p:nvPr/>
        </p:nvCxnSpPr>
        <p:spPr>
          <a:xfrm>
            <a:off x="0" y="881063"/>
            <a:ext cx="9144000" cy="0"/>
          </a:xfrm>
          <a:prstGeom prst="straightConnector1">
            <a:avLst/>
          </a:prstGeom>
          <a:noFill/>
          <a:ln cap="flat" cmpd="sng" w="12700">
            <a:solidFill>
              <a:srgbClr val="D2D2F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2" name="Google Shape;82;p17"/>
          <p:cNvSpPr/>
          <p:nvPr/>
        </p:nvSpPr>
        <p:spPr>
          <a:xfrm>
            <a:off x="8682038" y="209550"/>
            <a:ext cx="3039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3" name="Google Shape;8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1413" y="1681163"/>
            <a:ext cx="1781175" cy="1781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4" name="Google Shape;8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1842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5" name="Google Shape;85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76721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6" name="Google Shape;86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21124" y="307299"/>
            <a:ext cx="120476" cy="1055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7" name="Google Shape;8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21123" y="209550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8" name="Google Shape;88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22408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9" name="Google Shape;8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7529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0" name="Google Shape;9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3126" y="359787"/>
            <a:ext cx="120476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1" name="Google Shape;91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33126" y="457535"/>
            <a:ext cx="120476" cy="10727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/>
          <p:nvPr/>
        </p:nvSpPr>
        <p:spPr>
          <a:xfrm>
            <a:off x="476250" y="381000"/>
            <a:ext cx="32544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6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8F8FF"/>
                </a:solidFill>
                <a:latin typeface="Overpass"/>
                <a:ea typeface="Overpass"/>
                <a:cs typeface="Overpass"/>
                <a:sym typeface="Overpass"/>
              </a:rPr>
              <a:t>Solidity Developer Survey 2024</a:t>
            </a:r>
            <a:r>
              <a:rPr lang="en" sz="1050">
                <a:solidFill>
                  <a:srgbClr val="F8F8FF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" sz="1050">
                <a:solidFill>
                  <a:srgbClr val="F8F8FF"/>
                </a:solidFill>
                <a:latin typeface="Overpass"/>
                <a:ea typeface="Overpass"/>
                <a:cs typeface="Overpass"/>
                <a:sym typeface="Overpass"/>
              </a:rPr>
              <a:t>Results</a:t>
            </a:r>
            <a:endParaRPr sz="1050">
              <a:solidFill>
                <a:srgbClr val="F8F8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descr="pasted-movie.png" id="93" name="Google Shape;93;p17"/>
          <p:cNvPicPr preferRelativeResize="0"/>
          <p:nvPr/>
        </p:nvPicPr>
        <p:blipFill rotWithShape="1">
          <a:blip r:embed="rId7">
            <a:alphaModFix/>
          </a:blip>
          <a:srcRect b="10570" l="3072" r="7337" t="0"/>
          <a:stretch/>
        </p:blipFill>
        <p:spPr>
          <a:xfrm>
            <a:off x="628644" y="1125906"/>
            <a:ext cx="5955494" cy="334142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521975" y="4712175"/>
            <a:ext cx="752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08CED"/>
                </a:solidFill>
                <a:latin typeface="Overpass Mono"/>
                <a:ea typeface="Overpass Mono"/>
                <a:cs typeface="Overpass Mono"/>
                <a:sym typeface="Overpass Mono"/>
              </a:rPr>
              <a:t>Source: https://www.soliditylang.org/blog/2025/04/25/solidity-developer-survey-2024-results/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95" name="Google Shape;95;p17"/>
          <p:cNvSpPr/>
          <p:nvPr/>
        </p:nvSpPr>
        <p:spPr>
          <a:xfrm>
            <a:off x="4605850" y="2920849"/>
            <a:ext cx="1350300" cy="541500"/>
          </a:xfrm>
          <a:prstGeom prst="rect">
            <a:avLst/>
          </a:prstGeom>
          <a:noFill/>
          <a:ln cap="flat" cmpd="sng" w="28575">
            <a:solidFill>
              <a:srgbClr val="FF26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908746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5"/>
          <p:cNvSpPr/>
          <p:nvPr/>
        </p:nvSpPr>
        <p:spPr>
          <a:xfrm>
            <a:off x="4230550" y="1993746"/>
            <a:ext cx="451500" cy="353100"/>
          </a:xfrm>
          <a:prstGeom prst="rect">
            <a:avLst/>
          </a:prstGeom>
          <a:noFill/>
          <a:ln cap="flat" cmpd="sng" w="28575">
            <a:solidFill>
              <a:srgbClr val="FF26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6" title="CleanShot 2025-11-17 at 15.08.32@2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90874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7" title="CleanShot 2025-11-17 at 15.08.32@2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908746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7"/>
          <p:cNvSpPr/>
          <p:nvPr/>
        </p:nvSpPr>
        <p:spPr>
          <a:xfrm>
            <a:off x="4104310" y="3652047"/>
            <a:ext cx="279600" cy="289800"/>
          </a:xfrm>
          <a:prstGeom prst="rect">
            <a:avLst/>
          </a:prstGeom>
          <a:noFill/>
          <a:ln cap="flat" cmpd="sng" w="28575">
            <a:solidFill>
              <a:srgbClr val="FF26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90874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1C1C5D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0" name="Google Shape;250;p39"/>
          <p:cNvCxnSpPr/>
          <p:nvPr/>
        </p:nvCxnSpPr>
        <p:spPr>
          <a:xfrm>
            <a:off x="4572636" y="635"/>
            <a:ext cx="0" cy="5143500"/>
          </a:xfrm>
          <a:prstGeom prst="straightConnector1">
            <a:avLst/>
          </a:prstGeom>
          <a:noFill/>
          <a:ln cap="flat" cmpd="sng" w="12700">
            <a:solidFill>
              <a:srgbClr val="D2D2F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Image 1" id="251" name="Google Shape;25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1842" y="209550"/>
            <a:ext cx="120477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" id="252" name="Google Shape;252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6720" y="209550"/>
            <a:ext cx="120477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3" id="253" name="Google Shape;253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21124" y="307298"/>
            <a:ext cx="120477" cy="1055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4" id="254" name="Google Shape;25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21122" y="209550"/>
            <a:ext cx="120477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5" id="255" name="Google Shape;255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22407" y="457535"/>
            <a:ext cx="120477" cy="107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6" id="256" name="Google Shape;25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7529" y="457535"/>
            <a:ext cx="120477" cy="107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7" id="257" name="Google Shape;25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3125" y="359787"/>
            <a:ext cx="120477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8" id="258" name="Google Shape;258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3125" y="457535"/>
            <a:ext cx="120477" cy="10727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9"/>
          <p:cNvSpPr txBox="1"/>
          <p:nvPr/>
        </p:nvSpPr>
        <p:spPr>
          <a:xfrm>
            <a:off x="521969" y="1100013"/>
            <a:ext cx="39852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291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 Mono"/>
              <a:buNone/>
            </a:pPr>
            <a:r>
              <a:rPr i="0" lang="en" sz="2400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VSCode Debugger </a:t>
            </a:r>
            <a:br>
              <a:rPr i="0" lang="en" sz="2400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</a:br>
            <a:r>
              <a:rPr i="0" lang="en" sz="2400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for Solidity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descr="vscode_soldb_qr.png" id="260" name="Google Shape;260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55843" y="1476968"/>
            <a:ext cx="1994464" cy="1994464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9"/>
          <p:cNvSpPr txBox="1"/>
          <p:nvPr/>
        </p:nvSpPr>
        <p:spPr>
          <a:xfrm>
            <a:off x="545782" y="2415012"/>
            <a:ext cx="3937500" cy="155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-361950" lvl="0" marL="34290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verpass"/>
              <a:buAutoNum type="arabicPeriod"/>
            </a:pPr>
            <a:r>
              <a:rPr i="0" lang="en" sz="1800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Local and Remote Debugging </a:t>
            </a:r>
            <a:br>
              <a:rPr i="0" lang="en" sz="1800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</a:br>
            <a:r>
              <a:rPr i="0" lang="en" sz="1800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(anvil or custom RPC)</a:t>
            </a:r>
            <a:endParaRPr sz="1800">
              <a:latin typeface="Overpass"/>
              <a:ea typeface="Overpass"/>
              <a:cs typeface="Overpass"/>
              <a:sym typeface="Overpass"/>
            </a:endParaRPr>
          </a:p>
          <a:p>
            <a:pPr indent="-361950" lvl="0" marL="342900" marR="0" rtl="0" algn="l">
              <a:lnSpc>
                <a:spcPct val="126666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verpass"/>
              <a:buAutoNum type="arabicPeriod"/>
            </a:pPr>
            <a:r>
              <a:rPr i="0" lang="en" sz="1800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Local Source Code</a:t>
            </a:r>
            <a:endParaRPr sz="1800">
              <a:latin typeface="Overpass"/>
              <a:ea typeface="Overpass"/>
              <a:cs typeface="Overpass"/>
              <a:sym typeface="Overpass"/>
            </a:endParaRPr>
          </a:p>
          <a:p>
            <a:pPr indent="-361950" lvl="0" marL="342900" marR="0" rtl="0" algn="l">
              <a:lnSpc>
                <a:spcPct val="126666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verpass"/>
              <a:buAutoNum type="arabicPeriod"/>
            </a:pPr>
            <a:r>
              <a:rPr i="0" lang="en" sz="1800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Remote Source Code via Sourcify</a:t>
            </a:r>
            <a:endParaRPr sz="1800"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0" id="266" name="Google Shape;26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2500" y="1602704"/>
            <a:ext cx="2547675" cy="25517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1" id="267" name="Google Shape;267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1842" y="209550"/>
            <a:ext cx="120477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" id="268" name="Google Shape;268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76720" y="209550"/>
            <a:ext cx="120477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3" id="269" name="Google Shape;269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21128" y="307298"/>
            <a:ext cx="120477" cy="1055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4" id="270" name="Google Shape;27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21128" y="209550"/>
            <a:ext cx="120477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5" id="271" name="Google Shape;271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22417" y="457535"/>
            <a:ext cx="120477" cy="107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6" id="272" name="Google Shape;272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7538" y="457535"/>
            <a:ext cx="120477" cy="107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7" id="273" name="Google Shape;27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3125" y="359787"/>
            <a:ext cx="120477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8" id="274" name="Google Shape;274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33131" y="457535"/>
            <a:ext cx="120477" cy="10727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0"/>
          <p:cNvSpPr txBox="1"/>
          <p:nvPr/>
        </p:nvSpPr>
        <p:spPr>
          <a:xfrm>
            <a:off x="521969" y="337980"/>
            <a:ext cx="3794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8F8FF"/>
              </a:buClr>
              <a:buSzPts val="1000"/>
              <a:buFont typeface="Overpass"/>
              <a:buNone/>
            </a:pPr>
            <a:r>
              <a:rPr b="0" i="0" lang="en" sz="1000" u="none" cap="none" strike="noStrike">
                <a:solidFill>
                  <a:srgbClr val="F8F8FF"/>
                </a:solidFill>
                <a:latin typeface="Overpass"/>
                <a:ea typeface="Overpass"/>
                <a:cs typeface="Overpass"/>
                <a:sym typeface="Overpass"/>
              </a:rPr>
              <a:t>THE BAD</a:t>
            </a:r>
            <a:endParaRPr/>
          </a:p>
        </p:txBody>
      </p:sp>
      <p:sp>
        <p:nvSpPr>
          <p:cNvPr id="276" name="Google Shape;276;p40"/>
          <p:cNvSpPr txBox="1"/>
          <p:nvPr/>
        </p:nvSpPr>
        <p:spPr>
          <a:xfrm>
            <a:off x="521969" y="2076746"/>
            <a:ext cx="4671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86363"/>
              </a:lnSpc>
              <a:spcBef>
                <a:spcPts val="0"/>
              </a:spcBef>
              <a:spcAft>
                <a:spcPts val="0"/>
              </a:spcAft>
              <a:buClr>
                <a:srgbClr val="FF2600"/>
              </a:buClr>
              <a:buSzPts val="4400"/>
              <a:buFont typeface="Overpass"/>
              <a:buNone/>
            </a:pPr>
            <a:r>
              <a:rPr b="0" i="0" lang="en" sz="4400" u="none" cap="none" strike="noStrike">
                <a:solidFill>
                  <a:srgbClr val="FF2600"/>
                </a:solidFill>
                <a:latin typeface="Overpass"/>
                <a:ea typeface="Overpass"/>
                <a:cs typeface="Overpass"/>
                <a:sym typeface="Overpass"/>
              </a:rPr>
              <a:t>Mappings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1"/>
          <p:cNvSpPr/>
          <p:nvPr/>
        </p:nvSpPr>
        <p:spPr>
          <a:xfrm>
            <a:off x="0" y="881063"/>
            <a:ext cx="9144000" cy="4262400"/>
          </a:xfrm>
          <a:prstGeom prst="rect">
            <a:avLst/>
          </a:prstGeom>
          <a:solidFill>
            <a:srgbClr val="1C1C5D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2" name="Google Shape;282;p41"/>
          <p:cNvCxnSpPr/>
          <p:nvPr/>
        </p:nvCxnSpPr>
        <p:spPr>
          <a:xfrm>
            <a:off x="0" y="881062"/>
            <a:ext cx="9144000" cy="0"/>
          </a:xfrm>
          <a:prstGeom prst="straightConnector1">
            <a:avLst/>
          </a:prstGeom>
          <a:noFill/>
          <a:ln cap="flat" cmpd="sng" w="12700">
            <a:solidFill>
              <a:srgbClr val="D2D2F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Image 1" id="283" name="Google Shape;28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1842" y="209550"/>
            <a:ext cx="120477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" id="284" name="Google Shape;284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6720" y="209550"/>
            <a:ext cx="120477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3" id="285" name="Google Shape;285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21124" y="307298"/>
            <a:ext cx="120477" cy="1055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4" id="286" name="Google Shape;28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21122" y="209550"/>
            <a:ext cx="120477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5" id="287" name="Google Shape;28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22407" y="457535"/>
            <a:ext cx="120477" cy="107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6" id="288" name="Google Shape;28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7529" y="457535"/>
            <a:ext cx="120477" cy="107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7" id="289" name="Google Shape;28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3125" y="359787"/>
            <a:ext cx="120477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8" id="290" name="Google Shape;290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3125" y="457535"/>
            <a:ext cx="120477" cy="10727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1"/>
          <p:cNvSpPr txBox="1"/>
          <p:nvPr/>
        </p:nvSpPr>
        <p:spPr>
          <a:xfrm>
            <a:off x="521969" y="337980"/>
            <a:ext cx="198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8F8FF"/>
              </a:buClr>
              <a:buSzPts val="1000"/>
              <a:buFont typeface="Overpass"/>
              <a:buNone/>
            </a:pPr>
            <a:r>
              <a:rPr b="0" i="0" lang="en" sz="1000" u="none" cap="none" strike="noStrike">
                <a:solidFill>
                  <a:srgbClr val="F8F8FF"/>
                </a:solidFill>
                <a:latin typeface="Overpass"/>
                <a:ea typeface="Overpass"/>
                <a:cs typeface="Overpass"/>
                <a:sym typeface="Overpass"/>
              </a:rPr>
              <a:t>HOW DEBUGGERS WORK</a:t>
            </a:r>
            <a:endParaRPr/>
          </a:p>
        </p:txBody>
      </p:sp>
      <p:sp>
        <p:nvSpPr>
          <p:cNvPr id="292" name="Google Shape;292;p41"/>
          <p:cNvSpPr txBox="1"/>
          <p:nvPr/>
        </p:nvSpPr>
        <p:spPr>
          <a:xfrm>
            <a:off x="707528" y="1520714"/>
            <a:ext cx="1340700" cy="369300"/>
          </a:xfrm>
          <a:prstGeom prst="rect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Solidity Code</a:t>
            </a:r>
            <a:endParaRPr/>
          </a:p>
        </p:txBody>
      </p:sp>
      <p:sp>
        <p:nvSpPr>
          <p:cNvPr id="293" name="Google Shape;293;p41"/>
          <p:cNvSpPr txBox="1"/>
          <p:nvPr/>
        </p:nvSpPr>
        <p:spPr>
          <a:xfrm>
            <a:off x="707528" y="2400249"/>
            <a:ext cx="973200" cy="369300"/>
          </a:xfrm>
          <a:prstGeom prst="rect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Compiler</a:t>
            </a:r>
            <a:endParaRPr/>
          </a:p>
        </p:txBody>
      </p:sp>
      <p:sp>
        <p:nvSpPr>
          <p:cNvPr id="294" name="Google Shape;294;p41"/>
          <p:cNvSpPr txBox="1"/>
          <p:nvPr/>
        </p:nvSpPr>
        <p:spPr>
          <a:xfrm>
            <a:off x="707528" y="3335242"/>
            <a:ext cx="1134300" cy="369300"/>
          </a:xfrm>
          <a:prstGeom prst="rect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Executable</a:t>
            </a:r>
            <a:endParaRPr/>
          </a:p>
        </p:txBody>
      </p:sp>
      <p:sp>
        <p:nvSpPr>
          <p:cNvPr id="295" name="Google Shape;295;p41"/>
          <p:cNvSpPr txBox="1"/>
          <p:nvPr/>
        </p:nvSpPr>
        <p:spPr>
          <a:xfrm>
            <a:off x="2212368" y="3335242"/>
            <a:ext cx="1145400" cy="369300"/>
          </a:xfrm>
          <a:prstGeom prst="rect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Debug Info</a:t>
            </a:r>
            <a:endParaRPr/>
          </a:p>
        </p:txBody>
      </p:sp>
      <p:cxnSp>
        <p:nvCxnSpPr>
          <p:cNvPr id="296" name="Google Shape;296;p41"/>
          <p:cNvCxnSpPr/>
          <p:nvPr/>
        </p:nvCxnSpPr>
        <p:spPr>
          <a:xfrm>
            <a:off x="1194058" y="2879849"/>
            <a:ext cx="0" cy="3342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297" name="Google Shape;297;p41"/>
          <p:cNvCxnSpPr/>
          <p:nvPr/>
        </p:nvCxnSpPr>
        <p:spPr>
          <a:xfrm>
            <a:off x="1761674" y="2868097"/>
            <a:ext cx="325200" cy="3252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298" name="Google Shape;298;p41"/>
          <p:cNvCxnSpPr/>
          <p:nvPr/>
        </p:nvCxnSpPr>
        <p:spPr>
          <a:xfrm>
            <a:off x="1194058" y="1988242"/>
            <a:ext cx="0" cy="3342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299" name="Google Shape;299;p41"/>
          <p:cNvCxnSpPr/>
          <p:nvPr/>
        </p:nvCxnSpPr>
        <p:spPr>
          <a:xfrm>
            <a:off x="1194058" y="3772020"/>
            <a:ext cx="0" cy="38400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300" name="Google Shape;300;p41"/>
          <p:cNvCxnSpPr/>
          <p:nvPr/>
        </p:nvCxnSpPr>
        <p:spPr>
          <a:xfrm rot="10800000">
            <a:off x="1188923" y="4145363"/>
            <a:ext cx="3192300" cy="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301" name="Google Shape;301;p41"/>
          <p:cNvCxnSpPr/>
          <p:nvPr/>
        </p:nvCxnSpPr>
        <p:spPr>
          <a:xfrm>
            <a:off x="2785014" y="3772020"/>
            <a:ext cx="0" cy="38400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302" name="Google Shape;302;p41"/>
          <p:cNvCxnSpPr/>
          <p:nvPr/>
        </p:nvCxnSpPr>
        <p:spPr>
          <a:xfrm>
            <a:off x="4375970" y="2977378"/>
            <a:ext cx="0" cy="117840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"/>
            <a:headEnd len="med" w="med" type="triangle"/>
            <a:tailEnd len="sm" w="sm" type="none"/>
          </a:ln>
        </p:spPr>
      </p:cxnSp>
      <p:sp>
        <p:nvSpPr>
          <p:cNvPr id="303" name="Google Shape;303;p41"/>
          <p:cNvSpPr txBox="1"/>
          <p:nvPr/>
        </p:nvSpPr>
        <p:spPr>
          <a:xfrm>
            <a:off x="2028189" y="4170762"/>
            <a:ext cx="91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r>
              <a:rPr b="0" i="0" lang="en" sz="18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mapping</a:t>
            </a:r>
            <a:endParaRPr/>
          </a:p>
        </p:txBody>
      </p:sp>
      <p:sp>
        <p:nvSpPr>
          <p:cNvPr id="304" name="Google Shape;304;p41"/>
          <p:cNvSpPr txBox="1"/>
          <p:nvPr/>
        </p:nvSpPr>
        <p:spPr>
          <a:xfrm>
            <a:off x="3859469" y="2493317"/>
            <a:ext cx="1032900" cy="369300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None/>
            </a:pPr>
            <a:r>
              <a:rPr b="0" i="0" lang="en" sz="18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Debugger</a:t>
            </a:r>
            <a:endParaRPr/>
          </a:p>
        </p:txBody>
      </p:sp>
      <p:sp>
        <p:nvSpPr>
          <p:cNvPr id="305" name="Google Shape;305;p41"/>
          <p:cNvSpPr txBox="1"/>
          <p:nvPr/>
        </p:nvSpPr>
        <p:spPr>
          <a:xfrm>
            <a:off x="5661236" y="1445302"/>
            <a:ext cx="2967600" cy="646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Good Debug Info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 Critical for Debuggers</a:t>
            </a:r>
            <a:endParaRPr/>
          </a:p>
        </p:txBody>
      </p:sp>
      <p:cxnSp>
        <p:nvCxnSpPr>
          <p:cNvPr id="306" name="Google Shape;306;p41"/>
          <p:cNvCxnSpPr>
            <a:endCxn id="295" idx="0"/>
          </p:cNvCxnSpPr>
          <p:nvPr/>
        </p:nvCxnSpPr>
        <p:spPr>
          <a:xfrm flipH="1">
            <a:off x="2785068" y="2249242"/>
            <a:ext cx="393900" cy="108600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"/>
            <a:headEnd len="med" w="med" type="triangle"/>
            <a:tailEnd len="sm" w="sm" type="none"/>
          </a:ln>
        </p:spPr>
      </p:cxnSp>
      <p:sp>
        <p:nvSpPr>
          <p:cNvPr id="307" name="Google Shape;307;p41"/>
          <p:cNvSpPr txBox="1"/>
          <p:nvPr/>
        </p:nvSpPr>
        <p:spPr>
          <a:xfrm>
            <a:off x="2720878" y="1722500"/>
            <a:ext cx="2116200" cy="36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Currently Not Great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0" id="312" name="Google Shape;31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55234" y="-1"/>
            <a:ext cx="2252664" cy="16811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1" id="313" name="Google Shape;313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1842" y="209550"/>
            <a:ext cx="120477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" id="314" name="Google Shape;314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76720" y="209550"/>
            <a:ext cx="120477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3" id="315" name="Google Shape;315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21131" y="307298"/>
            <a:ext cx="120477" cy="1055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4" id="316" name="Google Shape;316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21128" y="209550"/>
            <a:ext cx="120477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5" id="317" name="Google Shape;317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22414" y="457535"/>
            <a:ext cx="120477" cy="107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6" id="318" name="Google Shape;318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7536" y="457535"/>
            <a:ext cx="120477" cy="107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7" id="319" name="Google Shape;319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3128" y="359787"/>
            <a:ext cx="120477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8" id="320" name="Google Shape;320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33129" y="457535"/>
            <a:ext cx="120477" cy="107274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2"/>
          <p:cNvSpPr/>
          <p:nvPr/>
        </p:nvSpPr>
        <p:spPr>
          <a:xfrm>
            <a:off x="7979500" y="820114"/>
            <a:ext cx="450322" cy="143385"/>
          </a:xfrm>
          <a:custGeom>
            <a:rect b="b" l="l" r="r" t="t"/>
            <a:pathLst>
              <a:path extrusionOk="0" h="21353" w="21562">
                <a:moveTo>
                  <a:pt x="52" y="18828"/>
                </a:moveTo>
                <a:cubicBezTo>
                  <a:pt x="7" y="18127"/>
                  <a:pt x="-38" y="17426"/>
                  <a:pt x="52" y="16865"/>
                </a:cubicBezTo>
                <a:cubicBezTo>
                  <a:pt x="142" y="16304"/>
                  <a:pt x="368" y="15883"/>
                  <a:pt x="886" y="14621"/>
                </a:cubicBezTo>
                <a:cubicBezTo>
                  <a:pt x="1405" y="13358"/>
                  <a:pt x="2217" y="11254"/>
                  <a:pt x="3276" y="9221"/>
                </a:cubicBezTo>
                <a:cubicBezTo>
                  <a:pt x="4336" y="7187"/>
                  <a:pt x="5644" y="5223"/>
                  <a:pt x="6974" y="3610"/>
                </a:cubicBezTo>
                <a:cubicBezTo>
                  <a:pt x="8304" y="1997"/>
                  <a:pt x="9657" y="735"/>
                  <a:pt x="10852" y="244"/>
                </a:cubicBezTo>
                <a:cubicBezTo>
                  <a:pt x="12047" y="-247"/>
                  <a:pt x="13084" y="34"/>
                  <a:pt x="14009" y="805"/>
                </a:cubicBezTo>
                <a:cubicBezTo>
                  <a:pt x="14933" y="1576"/>
                  <a:pt x="15745" y="2839"/>
                  <a:pt x="16647" y="5293"/>
                </a:cubicBezTo>
                <a:cubicBezTo>
                  <a:pt x="17549" y="7748"/>
                  <a:pt x="18541" y="11395"/>
                  <a:pt x="19375" y="14270"/>
                </a:cubicBezTo>
                <a:cubicBezTo>
                  <a:pt x="20209" y="17145"/>
                  <a:pt x="20886" y="19249"/>
                  <a:pt x="21562" y="21353"/>
                </a:cubicBezTo>
              </a:path>
            </a:pathLst>
          </a:custGeom>
          <a:noFill/>
          <a:ln cap="rnd" cmpd="sng" w="25400">
            <a:solidFill>
              <a:srgbClr val="FC31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G_0140.png" id="322" name="Google Shape;322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4195" y="380153"/>
            <a:ext cx="6564260" cy="4108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0" id="327" name="Google Shape;32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55234" y="-1"/>
            <a:ext cx="2252664" cy="16811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1" id="328" name="Google Shape;328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1842" y="209550"/>
            <a:ext cx="120477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" id="329" name="Google Shape;329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76720" y="209550"/>
            <a:ext cx="120477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3" id="330" name="Google Shape;330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21131" y="307298"/>
            <a:ext cx="120477" cy="1055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4" id="331" name="Google Shape;331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21128" y="209550"/>
            <a:ext cx="120477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5" id="332" name="Google Shape;332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22414" y="457535"/>
            <a:ext cx="120477" cy="107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6" id="333" name="Google Shape;333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7536" y="457535"/>
            <a:ext cx="120477" cy="107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7" id="334" name="Google Shape;334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3128" y="359787"/>
            <a:ext cx="120477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8" id="335" name="Google Shape;335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33129" y="457535"/>
            <a:ext cx="120477" cy="107274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3"/>
          <p:cNvSpPr/>
          <p:nvPr/>
        </p:nvSpPr>
        <p:spPr>
          <a:xfrm>
            <a:off x="7979500" y="820114"/>
            <a:ext cx="450322" cy="143385"/>
          </a:xfrm>
          <a:custGeom>
            <a:rect b="b" l="l" r="r" t="t"/>
            <a:pathLst>
              <a:path extrusionOk="0" h="21353" w="21562">
                <a:moveTo>
                  <a:pt x="52" y="18828"/>
                </a:moveTo>
                <a:cubicBezTo>
                  <a:pt x="7" y="18127"/>
                  <a:pt x="-38" y="17426"/>
                  <a:pt x="52" y="16865"/>
                </a:cubicBezTo>
                <a:cubicBezTo>
                  <a:pt x="142" y="16304"/>
                  <a:pt x="368" y="15883"/>
                  <a:pt x="886" y="14621"/>
                </a:cubicBezTo>
                <a:cubicBezTo>
                  <a:pt x="1405" y="13358"/>
                  <a:pt x="2217" y="11254"/>
                  <a:pt x="3276" y="9221"/>
                </a:cubicBezTo>
                <a:cubicBezTo>
                  <a:pt x="4336" y="7187"/>
                  <a:pt x="5644" y="5223"/>
                  <a:pt x="6974" y="3610"/>
                </a:cubicBezTo>
                <a:cubicBezTo>
                  <a:pt x="8304" y="1997"/>
                  <a:pt x="9657" y="735"/>
                  <a:pt x="10852" y="244"/>
                </a:cubicBezTo>
                <a:cubicBezTo>
                  <a:pt x="12047" y="-247"/>
                  <a:pt x="13084" y="34"/>
                  <a:pt x="14009" y="805"/>
                </a:cubicBezTo>
                <a:cubicBezTo>
                  <a:pt x="14933" y="1576"/>
                  <a:pt x="15745" y="2839"/>
                  <a:pt x="16647" y="5293"/>
                </a:cubicBezTo>
                <a:cubicBezTo>
                  <a:pt x="17549" y="7748"/>
                  <a:pt x="18541" y="11395"/>
                  <a:pt x="19375" y="14270"/>
                </a:cubicBezTo>
                <a:cubicBezTo>
                  <a:pt x="20209" y="17145"/>
                  <a:pt x="20886" y="19249"/>
                  <a:pt x="21562" y="21353"/>
                </a:cubicBezTo>
              </a:path>
            </a:pathLst>
          </a:custGeom>
          <a:noFill/>
          <a:ln cap="rnd" cmpd="sng" w="25400">
            <a:solidFill>
              <a:srgbClr val="FC31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G_0140.png" id="337" name="Google Shape;337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4195" y="380153"/>
            <a:ext cx="6564260" cy="41088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0141.png" id="338" name="Google Shape;338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7930" y="397515"/>
            <a:ext cx="6562190" cy="4074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4"/>
          <p:cNvSpPr/>
          <p:nvPr/>
        </p:nvSpPr>
        <p:spPr>
          <a:xfrm>
            <a:off x="0" y="881063"/>
            <a:ext cx="9144000" cy="4262400"/>
          </a:xfrm>
          <a:prstGeom prst="rect">
            <a:avLst/>
          </a:prstGeom>
          <a:solidFill>
            <a:srgbClr val="1C1C5D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4" name="Google Shape;344;p44"/>
          <p:cNvCxnSpPr/>
          <p:nvPr/>
        </p:nvCxnSpPr>
        <p:spPr>
          <a:xfrm>
            <a:off x="0" y="881062"/>
            <a:ext cx="9144000" cy="0"/>
          </a:xfrm>
          <a:prstGeom prst="straightConnector1">
            <a:avLst/>
          </a:prstGeom>
          <a:noFill/>
          <a:ln cap="flat" cmpd="sng" w="12700">
            <a:solidFill>
              <a:srgbClr val="D2D2F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Image 1" id="345" name="Google Shape;34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1842" y="209550"/>
            <a:ext cx="120477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" id="346" name="Google Shape;346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6720" y="209550"/>
            <a:ext cx="120477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3" id="347" name="Google Shape;347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21124" y="307298"/>
            <a:ext cx="120477" cy="1055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4" id="348" name="Google Shape;34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21122" y="209550"/>
            <a:ext cx="120477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5" id="349" name="Google Shape;349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22407" y="457535"/>
            <a:ext cx="120477" cy="107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6" id="350" name="Google Shape;35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7529" y="457535"/>
            <a:ext cx="120477" cy="107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7" id="351" name="Google Shape;35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3125" y="359787"/>
            <a:ext cx="120477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8" id="352" name="Google Shape;352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3125" y="457535"/>
            <a:ext cx="120477" cy="107274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4"/>
          <p:cNvSpPr txBox="1"/>
          <p:nvPr/>
        </p:nvSpPr>
        <p:spPr>
          <a:xfrm>
            <a:off x="521969" y="337980"/>
            <a:ext cx="6418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8F8FF"/>
              </a:buClr>
              <a:buSzPts val="1000"/>
              <a:buFont typeface="Overpass"/>
              <a:buNone/>
            </a:pPr>
            <a:r>
              <a:rPr b="0" i="0" lang="en" sz="1000" u="none" cap="none" strike="noStrike">
                <a:solidFill>
                  <a:srgbClr val="F8F8FF"/>
                </a:solidFill>
                <a:latin typeface="Overpass"/>
                <a:ea typeface="Overpass"/>
                <a:cs typeface="Overpass"/>
                <a:sym typeface="Overpass"/>
              </a:rPr>
              <a:t>HAVING GOOD DEBUG INFO WILL REQUIRE STRONG COORDINATION ACROSS COMPILER TEAMS</a:t>
            </a:r>
            <a:endParaRPr/>
          </a:p>
        </p:txBody>
      </p:sp>
      <p:sp>
        <p:nvSpPr>
          <p:cNvPr id="354" name="Google Shape;354;p44"/>
          <p:cNvSpPr txBox="1"/>
          <p:nvPr/>
        </p:nvSpPr>
        <p:spPr>
          <a:xfrm>
            <a:off x="605928" y="1792112"/>
            <a:ext cx="1145700" cy="369300"/>
          </a:xfrm>
          <a:prstGeom prst="rect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solc --via-ir</a:t>
            </a:r>
            <a:endParaRPr/>
          </a:p>
        </p:txBody>
      </p:sp>
      <p:sp>
        <p:nvSpPr>
          <p:cNvPr id="355" name="Google Shape;355;p44"/>
          <p:cNvSpPr txBox="1"/>
          <p:nvPr/>
        </p:nvSpPr>
        <p:spPr>
          <a:xfrm>
            <a:off x="605928" y="2486379"/>
            <a:ext cx="1258200" cy="369300"/>
          </a:xfrm>
          <a:prstGeom prst="rect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solc (legacy)</a:t>
            </a:r>
            <a:endParaRPr/>
          </a:p>
        </p:txBody>
      </p:sp>
      <p:sp>
        <p:nvSpPr>
          <p:cNvPr id="356" name="Google Shape;356;p44"/>
          <p:cNvSpPr txBox="1"/>
          <p:nvPr/>
        </p:nvSpPr>
        <p:spPr>
          <a:xfrm>
            <a:off x="605928" y="3180171"/>
            <a:ext cx="581100" cy="369300"/>
          </a:xfrm>
          <a:prstGeom prst="rect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solar</a:t>
            </a:r>
            <a:endParaRPr/>
          </a:p>
        </p:txBody>
      </p:sp>
      <p:sp>
        <p:nvSpPr>
          <p:cNvPr id="357" name="Google Shape;357;p44"/>
          <p:cNvSpPr txBox="1"/>
          <p:nvPr/>
        </p:nvSpPr>
        <p:spPr>
          <a:xfrm>
            <a:off x="605928" y="3873963"/>
            <a:ext cx="491100" cy="369300"/>
          </a:xfrm>
          <a:prstGeom prst="rect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solx</a:t>
            </a:r>
            <a:endParaRPr/>
          </a:p>
        </p:txBody>
      </p:sp>
      <p:sp>
        <p:nvSpPr>
          <p:cNvPr id="358" name="Google Shape;358;p44"/>
          <p:cNvSpPr/>
          <p:nvPr/>
        </p:nvSpPr>
        <p:spPr>
          <a:xfrm>
            <a:off x="3759200" y="1735683"/>
            <a:ext cx="1132800" cy="2553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Debug Info</a:t>
            </a:r>
            <a:endParaRPr/>
          </a:p>
        </p:txBody>
      </p:sp>
      <p:sp>
        <p:nvSpPr>
          <p:cNvPr id="359" name="Google Shape;359;p44"/>
          <p:cNvSpPr txBox="1"/>
          <p:nvPr/>
        </p:nvSpPr>
        <p:spPr>
          <a:xfrm>
            <a:off x="605928" y="1286218"/>
            <a:ext cx="103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Compilers</a:t>
            </a:r>
            <a:endParaRPr/>
          </a:p>
        </p:txBody>
      </p:sp>
      <p:sp>
        <p:nvSpPr>
          <p:cNvPr id="360" name="Google Shape;360;p44"/>
          <p:cNvSpPr txBox="1"/>
          <p:nvPr/>
        </p:nvSpPr>
        <p:spPr>
          <a:xfrm>
            <a:off x="6611549" y="1286218"/>
            <a:ext cx="109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Debuggers</a:t>
            </a:r>
            <a:endParaRPr/>
          </a:p>
        </p:txBody>
      </p:sp>
      <p:grpSp>
        <p:nvGrpSpPr>
          <p:cNvPr id="361" name="Google Shape;361;p44"/>
          <p:cNvGrpSpPr/>
          <p:nvPr/>
        </p:nvGrpSpPr>
        <p:grpSpPr>
          <a:xfrm>
            <a:off x="6647557" y="2139008"/>
            <a:ext cx="924000" cy="1757359"/>
            <a:chOff x="0" y="0"/>
            <a:chExt cx="924000" cy="1757359"/>
          </a:xfrm>
        </p:grpSpPr>
        <p:sp>
          <p:nvSpPr>
            <p:cNvPr id="362" name="Google Shape;362;p44"/>
            <p:cNvSpPr txBox="1"/>
            <p:nvPr/>
          </p:nvSpPr>
          <p:spPr>
            <a:xfrm>
              <a:off x="0" y="0"/>
              <a:ext cx="924000" cy="369300"/>
            </a:xfrm>
            <a:prstGeom prst="rect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Tenderly</a:t>
              </a:r>
              <a:endParaRPr/>
            </a:p>
          </p:txBody>
        </p:sp>
        <p:sp>
          <p:nvSpPr>
            <p:cNvPr id="363" name="Google Shape;363;p44"/>
            <p:cNvSpPr txBox="1"/>
            <p:nvPr/>
          </p:nvSpPr>
          <p:spPr>
            <a:xfrm>
              <a:off x="0" y="694266"/>
              <a:ext cx="632100" cy="369300"/>
            </a:xfrm>
            <a:prstGeom prst="rect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soldb</a:t>
              </a:r>
              <a:endParaRPr/>
            </a:p>
          </p:txBody>
        </p:sp>
        <p:sp>
          <p:nvSpPr>
            <p:cNvPr id="364" name="Google Shape;364;p44"/>
            <p:cNvSpPr txBox="1"/>
            <p:nvPr/>
          </p:nvSpPr>
          <p:spPr>
            <a:xfrm>
              <a:off x="0" y="1388059"/>
              <a:ext cx="483600" cy="369300"/>
            </a:xfrm>
            <a:prstGeom prst="rect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edb</a:t>
              </a:r>
              <a:endParaRPr/>
            </a:p>
          </p:txBody>
        </p:sp>
      </p:grpSp>
      <p:cxnSp>
        <p:nvCxnSpPr>
          <p:cNvPr id="365" name="Google Shape;365;p44"/>
          <p:cNvCxnSpPr/>
          <p:nvPr/>
        </p:nvCxnSpPr>
        <p:spPr>
          <a:xfrm>
            <a:off x="2563113" y="1971356"/>
            <a:ext cx="3783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366" name="Google Shape;366;p44"/>
          <p:cNvCxnSpPr/>
          <p:nvPr/>
        </p:nvCxnSpPr>
        <p:spPr>
          <a:xfrm>
            <a:off x="2563113" y="2665623"/>
            <a:ext cx="3783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367" name="Google Shape;367;p44"/>
          <p:cNvCxnSpPr/>
          <p:nvPr/>
        </p:nvCxnSpPr>
        <p:spPr>
          <a:xfrm>
            <a:off x="2563113" y="3359415"/>
            <a:ext cx="3783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368" name="Google Shape;368;p44"/>
          <p:cNvCxnSpPr/>
          <p:nvPr/>
        </p:nvCxnSpPr>
        <p:spPr>
          <a:xfrm>
            <a:off x="2563113" y="4053207"/>
            <a:ext cx="3783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369" name="Google Shape;369;p44"/>
          <p:cNvCxnSpPr/>
          <p:nvPr/>
        </p:nvCxnSpPr>
        <p:spPr>
          <a:xfrm>
            <a:off x="5590278" y="2293089"/>
            <a:ext cx="3783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370" name="Google Shape;370;p44"/>
          <p:cNvCxnSpPr/>
          <p:nvPr/>
        </p:nvCxnSpPr>
        <p:spPr>
          <a:xfrm>
            <a:off x="5590278" y="3012282"/>
            <a:ext cx="3783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371" name="Google Shape;371;p44"/>
          <p:cNvCxnSpPr/>
          <p:nvPr/>
        </p:nvCxnSpPr>
        <p:spPr>
          <a:xfrm>
            <a:off x="5590278" y="3731474"/>
            <a:ext cx="3783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372" name="Google Shape;372;p44"/>
          <p:cNvSpPr txBox="1"/>
          <p:nvPr/>
        </p:nvSpPr>
        <p:spPr>
          <a:xfrm>
            <a:off x="3812644" y="3387339"/>
            <a:ext cx="1026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libri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(ETHDebug)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1" id="100" name="Google Shape;10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1842" y="209550"/>
            <a:ext cx="120477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" id="101" name="Google Shape;10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6720" y="209550"/>
            <a:ext cx="120477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3" id="102" name="Google Shape;102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21124" y="307298"/>
            <a:ext cx="120477" cy="1055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4" id="103" name="Google Shape;10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21122" y="209550"/>
            <a:ext cx="120477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5" id="104" name="Google Shape;10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22407" y="457535"/>
            <a:ext cx="120477" cy="107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6" id="105" name="Google Shape;10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7529" y="457535"/>
            <a:ext cx="120477" cy="107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7" id="106" name="Google Shape;10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3125" y="359787"/>
            <a:ext cx="120477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8" id="107" name="Google Shape;10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3125" y="457535"/>
            <a:ext cx="120477" cy="10727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/>
        </p:nvSpPr>
        <p:spPr>
          <a:xfrm>
            <a:off x="521969" y="980380"/>
            <a:ext cx="3985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968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verpass Mono"/>
              <a:buNone/>
            </a:pPr>
            <a:r>
              <a:rPr i="0" lang="en" sz="3200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Agenda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513503" y="1945261"/>
            <a:ext cx="51537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-304800" lvl="0" marL="30480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verpass"/>
              <a:buAutoNum type="arabicPeriod"/>
            </a:pPr>
            <a:r>
              <a:rPr i="0" lang="en" sz="2200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Demo of the best Solidity Debugger with most amazing UX 💅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04800" lvl="0" marL="304800" marR="0" rtl="0" algn="l">
              <a:lnSpc>
                <a:spcPct val="127272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verpass"/>
              <a:buAutoNum type="arabicPeriod"/>
            </a:pPr>
            <a:r>
              <a:rPr i="0" lang="en" sz="2200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Challenges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04800" lvl="0" marL="304800" marR="0" rtl="0" algn="l">
              <a:lnSpc>
                <a:spcPct val="127272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verpass"/>
              <a:buAutoNum type="arabicPeriod"/>
            </a:pPr>
            <a:r>
              <a:rPr i="0" lang="en" sz="2200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Proposed Improvements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0" id="377" name="Google Shape;37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6563" y="3033713"/>
            <a:ext cx="1481139" cy="1483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1" id="378" name="Google Shape;378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1842" y="209550"/>
            <a:ext cx="120477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" id="379" name="Google Shape;379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76720" y="209550"/>
            <a:ext cx="120477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3" id="380" name="Google Shape;380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21128" y="307298"/>
            <a:ext cx="120477" cy="1055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4" id="381" name="Google Shape;381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21128" y="209550"/>
            <a:ext cx="120477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5" id="382" name="Google Shape;382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22417" y="457535"/>
            <a:ext cx="120477" cy="107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6" id="383" name="Google Shape;383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7538" y="457535"/>
            <a:ext cx="120477" cy="107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7" id="384" name="Google Shape;384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3125" y="359787"/>
            <a:ext cx="120477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8" id="385" name="Google Shape;385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33131" y="457535"/>
            <a:ext cx="120477" cy="107274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5"/>
          <p:cNvSpPr txBox="1"/>
          <p:nvPr/>
        </p:nvSpPr>
        <p:spPr>
          <a:xfrm>
            <a:off x="521975" y="758700"/>
            <a:ext cx="72009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291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 Mono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Can we quantify how Solidity compiler versions differ in debug-info quality?</a:t>
            </a:r>
            <a:endParaRPr/>
          </a:p>
        </p:txBody>
      </p:sp>
      <p:sp>
        <p:nvSpPr>
          <p:cNvPr id="387" name="Google Shape;387;p45"/>
          <p:cNvSpPr txBox="1"/>
          <p:nvPr/>
        </p:nvSpPr>
        <p:spPr>
          <a:xfrm>
            <a:off x="521969" y="2136650"/>
            <a:ext cx="52689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291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 Mono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and build a single KPI for all compilers to aim for…</a:t>
            </a:r>
            <a:endParaRPr/>
          </a:p>
        </p:txBody>
      </p:sp>
      <p:sp>
        <p:nvSpPr>
          <p:cNvPr id="388" name="Google Shape;388;p45"/>
          <p:cNvSpPr txBox="1"/>
          <p:nvPr/>
        </p:nvSpPr>
        <p:spPr>
          <a:xfrm>
            <a:off x="521969" y="3537223"/>
            <a:ext cx="52689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291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 Mono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kinda like rollup stages (0, 1, 2 …)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0" id="393" name="Google Shape;39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1842" y="209550"/>
            <a:ext cx="120477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1" id="394" name="Google Shape;394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6719" y="209550"/>
            <a:ext cx="120477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" id="395" name="Google Shape;395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21128" y="307298"/>
            <a:ext cx="120477" cy="1055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3" id="396" name="Google Shape;39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21127" y="209550"/>
            <a:ext cx="120477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4" id="397" name="Google Shape;397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22413" y="457535"/>
            <a:ext cx="120477" cy="107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5" id="398" name="Google Shape;39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7536" y="457535"/>
            <a:ext cx="120477" cy="107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6" id="399" name="Google Shape;39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3126" y="359787"/>
            <a:ext cx="120477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7" id="400" name="Google Shape;400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3129" y="457535"/>
            <a:ext cx="120477" cy="107274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6"/>
          <p:cNvSpPr txBox="1"/>
          <p:nvPr/>
        </p:nvSpPr>
        <p:spPr>
          <a:xfrm>
            <a:off x="521977" y="945850"/>
            <a:ext cx="563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291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 Mono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Solidity Compiler Benchmarks</a:t>
            </a:r>
            <a:endParaRPr/>
          </a:p>
        </p:txBody>
      </p:sp>
      <p:grpSp>
        <p:nvGrpSpPr>
          <p:cNvPr id="402" name="Google Shape;402;p46"/>
          <p:cNvGrpSpPr/>
          <p:nvPr/>
        </p:nvGrpSpPr>
        <p:grpSpPr>
          <a:xfrm>
            <a:off x="521969" y="2220382"/>
            <a:ext cx="3596520" cy="323100"/>
            <a:chOff x="0" y="0"/>
            <a:chExt cx="3596520" cy="323100"/>
          </a:xfrm>
        </p:grpSpPr>
        <p:sp>
          <p:nvSpPr>
            <p:cNvPr id="403" name="Google Shape;403;p46"/>
            <p:cNvSpPr/>
            <p:nvPr/>
          </p:nvSpPr>
          <p:spPr>
            <a:xfrm>
              <a:off x="0" y="64133"/>
              <a:ext cx="200100" cy="200100"/>
            </a:xfrm>
            <a:prstGeom prst="ellipse">
              <a:avLst/>
            </a:prstGeom>
            <a:solidFill>
              <a:srgbClr val="58D69A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Image 8" id="404" name="Google Shape;404;p4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7150" y="128427"/>
              <a:ext cx="92229" cy="83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5" name="Google Shape;405;p46"/>
            <p:cNvSpPr txBox="1"/>
            <p:nvPr/>
          </p:nvSpPr>
          <p:spPr>
            <a:xfrm>
              <a:off x="388620" y="0"/>
              <a:ext cx="32079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26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Overpass"/>
                <a:buNone/>
              </a:pPr>
              <a:r>
                <a:rPr b="0" i="0" lang="en" sz="1500" u="none" cap="none" strike="noStrike">
                  <a:solidFill>
                    <a:srgbClr val="FFFFFF"/>
                  </a:solidFill>
                  <a:latin typeface="Overpass"/>
                  <a:ea typeface="Overpass"/>
                  <a:cs typeface="Overpass"/>
                  <a:sym typeface="Overpass"/>
                </a:rPr>
                <a:t>Variable Location Coverage Checks</a:t>
              </a:r>
              <a:endParaRPr/>
            </a:p>
          </p:txBody>
        </p:sp>
      </p:grpSp>
      <p:grpSp>
        <p:nvGrpSpPr>
          <p:cNvPr id="406" name="Google Shape;406;p46"/>
          <p:cNvGrpSpPr/>
          <p:nvPr/>
        </p:nvGrpSpPr>
        <p:grpSpPr>
          <a:xfrm>
            <a:off x="521969" y="2663295"/>
            <a:ext cx="3110520" cy="323100"/>
            <a:chOff x="0" y="0"/>
            <a:chExt cx="3110520" cy="323100"/>
          </a:xfrm>
        </p:grpSpPr>
        <p:sp>
          <p:nvSpPr>
            <p:cNvPr id="407" name="Google Shape;407;p46"/>
            <p:cNvSpPr txBox="1"/>
            <p:nvPr/>
          </p:nvSpPr>
          <p:spPr>
            <a:xfrm>
              <a:off x="388620" y="0"/>
              <a:ext cx="27219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26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Overpass"/>
                <a:buNone/>
              </a:pPr>
              <a:r>
                <a:rPr b="0" i="0" lang="en" sz="1500" u="none" cap="none" strike="noStrike">
                  <a:solidFill>
                    <a:srgbClr val="FFFFFF"/>
                  </a:solidFill>
                  <a:latin typeface="Overpass"/>
                  <a:ea typeface="Overpass"/>
                  <a:cs typeface="Overpass"/>
                  <a:sym typeface="Overpass"/>
                </a:rPr>
                <a:t>Supports solc, solar and solx</a:t>
              </a:r>
              <a:endParaRPr/>
            </a:p>
          </p:txBody>
        </p:sp>
        <p:sp>
          <p:nvSpPr>
            <p:cNvPr id="408" name="Google Shape;408;p46"/>
            <p:cNvSpPr/>
            <p:nvPr/>
          </p:nvSpPr>
          <p:spPr>
            <a:xfrm>
              <a:off x="0" y="31711"/>
              <a:ext cx="200100" cy="200100"/>
            </a:xfrm>
            <a:prstGeom prst="ellipse">
              <a:avLst/>
            </a:prstGeom>
            <a:solidFill>
              <a:srgbClr val="58D69A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Image 8" id="409" name="Google Shape;409;p4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7150" y="96005"/>
              <a:ext cx="92229" cy="835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0" name="Google Shape;410;p46"/>
          <p:cNvGrpSpPr/>
          <p:nvPr/>
        </p:nvGrpSpPr>
        <p:grpSpPr>
          <a:xfrm>
            <a:off x="521969" y="3106207"/>
            <a:ext cx="3687720" cy="323100"/>
            <a:chOff x="0" y="0"/>
            <a:chExt cx="3687720" cy="323100"/>
          </a:xfrm>
        </p:grpSpPr>
        <p:sp>
          <p:nvSpPr>
            <p:cNvPr id="411" name="Google Shape;411;p46"/>
            <p:cNvSpPr txBox="1"/>
            <p:nvPr/>
          </p:nvSpPr>
          <p:spPr>
            <a:xfrm>
              <a:off x="388620" y="0"/>
              <a:ext cx="32991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26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Overpass"/>
                <a:buNone/>
              </a:pPr>
              <a:r>
                <a:rPr b="0" i="0" lang="en" sz="1500" u="none" cap="none" strike="noStrike">
                  <a:solidFill>
                    <a:srgbClr val="FFFFFF"/>
                  </a:solidFill>
                  <a:latin typeface="Overpass"/>
                  <a:ea typeface="Overpass"/>
                  <a:cs typeface="Overpass"/>
                  <a:sym typeface="Overpass"/>
                </a:rPr>
                <a:t>Supports multiple compiler versions</a:t>
              </a:r>
              <a:endParaRPr/>
            </a:p>
          </p:txBody>
        </p:sp>
        <p:sp>
          <p:nvSpPr>
            <p:cNvPr id="412" name="Google Shape;412;p46"/>
            <p:cNvSpPr/>
            <p:nvPr/>
          </p:nvSpPr>
          <p:spPr>
            <a:xfrm>
              <a:off x="0" y="41572"/>
              <a:ext cx="200100" cy="200100"/>
            </a:xfrm>
            <a:prstGeom prst="ellipse">
              <a:avLst/>
            </a:prstGeom>
            <a:solidFill>
              <a:srgbClr val="58D69A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Image 8" id="413" name="Google Shape;413;p4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7150" y="111760"/>
              <a:ext cx="85727" cy="776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4" name="Google Shape;414;p46"/>
          <p:cNvGrpSpPr/>
          <p:nvPr/>
        </p:nvGrpSpPr>
        <p:grpSpPr>
          <a:xfrm>
            <a:off x="521969" y="3549120"/>
            <a:ext cx="3110520" cy="323100"/>
            <a:chOff x="0" y="0"/>
            <a:chExt cx="3110520" cy="323100"/>
          </a:xfrm>
        </p:grpSpPr>
        <p:sp>
          <p:nvSpPr>
            <p:cNvPr id="415" name="Google Shape;415;p46"/>
            <p:cNvSpPr txBox="1"/>
            <p:nvPr/>
          </p:nvSpPr>
          <p:spPr>
            <a:xfrm>
              <a:off x="388620" y="0"/>
              <a:ext cx="27219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26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Overpass"/>
                <a:buNone/>
              </a:pPr>
              <a:r>
                <a:rPr b="0" i="0" lang="en" sz="1500" u="none" cap="none" strike="noStrike">
                  <a:solidFill>
                    <a:srgbClr val="FFFFFF"/>
                  </a:solidFill>
                  <a:latin typeface="Overpass"/>
                  <a:ea typeface="Overpass"/>
                  <a:cs typeface="Overpass"/>
                  <a:sym typeface="Overpass"/>
                </a:rPr>
                <a:t>CLI-based (automation)</a:t>
              </a:r>
              <a:endParaRPr/>
            </a:p>
          </p:txBody>
        </p:sp>
        <p:sp>
          <p:nvSpPr>
            <p:cNvPr id="416" name="Google Shape;416;p46"/>
            <p:cNvSpPr/>
            <p:nvPr/>
          </p:nvSpPr>
          <p:spPr>
            <a:xfrm>
              <a:off x="0" y="63583"/>
              <a:ext cx="200100" cy="200100"/>
            </a:xfrm>
            <a:prstGeom prst="ellipse">
              <a:avLst/>
            </a:prstGeom>
            <a:solidFill>
              <a:srgbClr val="58D69A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Image 8" id="417" name="Google Shape;417;p4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7150" y="133771"/>
              <a:ext cx="85727" cy="77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olc_benchmarks_qr.png" id="418" name="Google Shape;418;p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50803" y="2220374"/>
            <a:ext cx="2169175" cy="2169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9" name="Google Shape;419;p46"/>
          <p:cNvGrpSpPr/>
          <p:nvPr/>
        </p:nvGrpSpPr>
        <p:grpSpPr>
          <a:xfrm>
            <a:off x="521969" y="1777470"/>
            <a:ext cx="2632320" cy="323100"/>
            <a:chOff x="0" y="0"/>
            <a:chExt cx="2632320" cy="323100"/>
          </a:xfrm>
        </p:grpSpPr>
        <p:pic>
          <p:nvPicPr>
            <p:cNvPr descr="Image 9" id="420" name="Google Shape;420;p4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7150" y="128426"/>
              <a:ext cx="92229" cy="83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1" name="Google Shape;421;p46"/>
            <p:cNvSpPr/>
            <p:nvPr/>
          </p:nvSpPr>
          <p:spPr>
            <a:xfrm>
              <a:off x="0" y="64133"/>
              <a:ext cx="200100" cy="200100"/>
            </a:xfrm>
            <a:prstGeom prst="ellipse">
              <a:avLst/>
            </a:prstGeom>
            <a:solidFill>
              <a:srgbClr val="58D69A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46"/>
            <p:cNvSpPr txBox="1"/>
            <p:nvPr/>
          </p:nvSpPr>
          <p:spPr>
            <a:xfrm>
              <a:off x="388620" y="0"/>
              <a:ext cx="22437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26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Overpass"/>
                <a:buNone/>
              </a:pPr>
              <a:r>
                <a:rPr b="0" i="0" lang="en" sz="1500" u="none" cap="none" strike="noStrike">
                  <a:solidFill>
                    <a:srgbClr val="FFFFFF"/>
                  </a:solidFill>
                  <a:latin typeface="Overpass"/>
                  <a:ea typeface="Overpass"/>
                  <a:cs typeface="Overpass"/>
                  <a:sym typeface="Overpass"/>
                </a:rPr>
                <a:t>Line Coverage Checks</a:t>
              </a:r>
              <a:endParaRPr/>
            </a:p>
          </p:txBody>
        </p:sp>
        <p:pic>
          <p:nvPicPr>
            <p:cNvPr descr="Image 8" id="423" name="Google Shape;423;p4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3898" y="128426"/>
              <a:ext cx="92230" cy="8359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7"/>
          <p:cNvSpPr/>
          <p:nvPr/>
        </p:nvSpPr>
        <p:spPr>
          <a:xfrm>
            <a:off x="0" y="881063"/>
            <a:ext cx="9144000" cy="4262400"/>
          </a:xfrm>
          <a:prstGeom prst="rect">
            <a:avLst/>
          </a:prstGeom>
          <a:solidFill>
            <a:srgbClr val="1C1C5D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9" name="Google Shape;429;p47"/>
          <p:cNvCxnSpPr/>
          <p:nvPr/>
        </p:nvCxnSpPr>
        <p:spPr>
          <a:xfrm>
            <a:off x="0" y="881062"/>
            <a:ext cx="9144000" cy="0"/>
          </a:xfrm>
          <a:prstGeom prst="straightConnector1">
            <a:avLst/>
          </a:prstGeom>
          <a:noFill/>
          <a:ln cap="flat" cmpd="sng" w="12700">
            <a:solidFill>
              <a:srgbClr val="D2D2F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Image 1" id="430" name="Google Shape;43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1842" y="209550"/>
            <a:ext cx="120477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" id="431" name="Google Shape;431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6720" y="209550"/>
            <a:ext cx="120477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3" id="432" name="Google Shape;432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21124" y="307298"/>
            <a:ext cx="120477" cy="1055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4" id="433" name="Google Shape;43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21122" y="209550"/>
            <a:ext cx="120477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5" id="434" name="Google Shape;434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22407" y="457535"/>
            <a:ext cx="120477" cy="107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6" id="435" name="Google Shape;43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7529" y="457535"/>
            <a:ext cx="120477" cy="107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7" id="436" name="Google Shape;43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3125" y="359787"/>
            <a:ext cx="120477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8" id="437" name="Google Shape;437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3125" y="457535"/>
            <a:ext cx="120477" cy="107274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7"/>
          <p:cNvSpPr txBox="1"/>
          <p:nvPr/>
        </p:nvSpPr>
        <p:spPr>
          <a:xfrm>
            <a:off x="521969" y="337980"/>
            <a:ext cx="2077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8F8FF"/>
              </a:buClr>
              <a:buSzPts val="1000"/>
              <a:buFont typeface="Overpass"/>
              <a:buNone/>
            </a:pPr>
            <a:r>
              <a:rPr b="0" i="0" lang="en" sz="1000" u="none" cap="none" strike="noStrike">
                <a:solidFill>
                  <a:srgbClr val="F8F8FF"/>
                </a:solidFill>
                <a:latin typeface="Overpass"/>
                <a:ea typeface="Overpass"/>
                <a:cs typeface="Overpass"/>
                <a:sym typeface="Overpass"/>
              </a:rPr>
              <a:t>Solidity Compiler Benchmarks</a:t>
            </a:r>
            <a:endParaRPr/>
          </a:p>
        </p:txBody>
      </p:sp>
      <p:pic>
        <p:nvPicPr>
          <p:cNvPr descr="CleanShot 2025-11-17 at 08.36.25@2x.png" id="439" name="Google Shape;439;p47"/>
          <p:cNvPicPr preferRelativeResize="0"/>
          <p:nvPr/>
        </p:nvPicPr>
        <p:blipFill rotWithShape="1">
          <a:blip r:embed="rId6">
            <a:alphaModFix/>
          </a:blip>
          <a:srcRect b="0" l="0" r="13926" t="0"/>
          <a:stretch/>
        </p:blipFill>
        <p:spPr>
          <a:xfrm>
            <a:off x="552259" y="1040011"/>
            <a:ext cx="7695618" cy="394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0" id="444" name="Google Shape;44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1238" y="3291138"/>
            <a:ext cx="1481139" cy="1483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1" id="445" name="Google Shape;445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1842" y="209550"/>
            <a:ext cx="120477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" id="446" name="Google Shape;446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76720" y="209550"/>
            <a:ext cx="120477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3" id="447" name="Google Shape;447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21128" y="307298"/>
            <a:ext cx="120477" cy="1055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4" id="448" name="Google Shape;448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21128" y="209550"/>
            <a:ext cx="120477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5" id="449" name="Google Shape;449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22417" y="457535"/>
            <a:ext cx="120477" cy="107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6" id="450" name="Google Shape;450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7538" y="457535"/>
            <a:ext cx="120477" cy="107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7" id="451" name="Google Shape;451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3125" y="359787"/>
            <a:ext cx="120477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8" id="452" name="Google Shape;452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33131" y="457535"/>
            <a:ext cx="120477" cy="107274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8"/>
          <p:cNvSpPr txBox="1"/>
          <p:nvPr/>
        </p:nvSpPr>
        <p:spPr>
          <a:xfrm>
            <a:off x="521969" y="337980"/>
            <a:ext cx="3794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8F8FF"/>
              </a:buClr>
              <a:buSzPts val="1000"/>
              <a:buFont typeface="Overpass"/>
              <a:buNone/>
            </a:pPr>
            <a:r>
              <a:rPr b="0" i="0" lang="en" sz="1000" u="none" cap="none" strike="noStrike">
                <a:solidFill>
                  <a:srgbClr val="F8F8FF"/>
                </a:solidFill>
                <a:latin typeface="Overpass"/>
                <a:ea typeface="Overpass"/>
                <a:cs typeface="Overpass"/>
                <a:sym typeface="Overpass"/>
              </a:rPr>
              <a:t>Summary</a:t>
            </a:r>
            <a:endParaRPr/>
          </a:p>
        </p:txBody>
      </p:sp>
      <p:sp>
        <p:nvSpPr>
          <p:cNvPr id="454" name="Google Shape;454;p48"/>
          <p:cNvSpPr txBox="1"/>
          <p:nvPr/>
        </p:nvSpPr>
        <p:spPr>
          <a:xfrm>
            <a:off x="496575" y="933600"/>
            <a:ext cx="6570000" cy="24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verpass Mono"/>
              <a:buChar char="●"/>
            </a:pPr>
            <a:r>
              <a:rPr b="0" i="0" lang="en" sz="2000" u="none" cap="none" strike="noStrike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The community wants to build better debuggers.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verpass Mono"/>
              <a:buChar char="●"/>
            </a:pPr>
            <a:r>
              <a:rPr b="0" i="0" lang="en" sz="2000" u="none" cap="none" strike="noStrike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Solidity compilers </a:t>
            </a:r>
            <a:r>
              <a:rPr lang="en" sz="2000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currently</a:t>
            </a:r>
            <a:r>
              <a:rPr b="0" i="0" lang="en" sz="2000" u="none" cap="none" strike="noStrike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 emit weak debug info.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rgbClr val="FFFFFF"/>
              </a:buClr>
              <a:buSzPts val="2000"/>
              <a:buFont typeface="Overpass Mono"/>
              <a:buChar char="●"/>
            </a:pPr>
            <a:r>
              <a:rPr b="0" i="0" lang="en" sz="2000" u="none" cap="none" strike="noStrike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Let’s align on one benchmark to </a:t>
            </a:r>
            <a:r>
              <a:rPr lang="en" sz="2000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track improvements</a:t>
            </a:r>
            <a:r>
              <a:rPr b="0" i="0" lang="en" sz="2000" u="none" cap="none" strike="noStrike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.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9" name="Google Shape;459;p49"/>
          <p:cNvCxnSpPr/>
          <p:nvPr/>
        </p:nvCxnSpPr>
        <p:spPr>
          <a:xfrm>
            <a:off x="3105785" y="635"/>
            <a:ext cx="0" cy="5143500"/>
          </a:xfrm>
          <a:prstGeom prst="straightConnector1">
            <a:avLst/>
          </a:prstGeom>
          <a:noFill/>
          <a:ln cap="flat" cmpd="sng" w="12700">
            <a:solidFill>
              <a:srgbClr val="D2D2F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0" name="Google Shape;460;p49"/>
          <p:cNvCxnSpPr/>
          <p:nvPr/>
        </p:nvCxnSpPr>
        <p:spPr>
          <a:xfrm>
            <a:off x="6087110" y="635"/>
            <a:ext cx="0" cy="5143500"/>
          </a:xfrm>
          <a:prstGeom prst="straightConnector1">
            <a:avLst/>
          </a:prstGeom>
          <a:noFill/>
          <a:ln cap="flat" cmpd="sng" w="12700">
            <a:solidFill>
              <a:srgbClr val="D2D2FF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Image 0" id="461" name="Google Shape;46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2397" y="4019550"/>
            <a:ext cx="866776" cy="8691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1" id="462" name="Google Shape;462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1842" y="209550"/>
            <a:ext cx="120477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" id="463" name="Google Shape;463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76720" y="209550"/>
            <a:ext cx="120477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3" id="464" name="Google Shape;464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21128" y="307298"/>
            <a:ext cx="120477" cy="1055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4" id="465" name="Google Shape;465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21128" y="209550"/>
            <a:ext cx="120477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5" id="466" name="Google Shape;466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22417" y="457535"/>
            <a:ext cx="120477" cy="107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6" id="467" name="Google Shape;467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7538" y="457535"/>
            <a:ext cx="120477" cy="107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7" id="468" name="Google Shape;468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3125" y="359787"/>
            <a:ext cx="120477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8" id="469" name="Google Shape;469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33131" y="457535"/>
            <a:ext cx="120477" cy="1072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49"/>
          <p:cNvSpPr txBox="1"/>
          <p:nvPr/>
        </p:nvSpPr>
        <p:spPr>
          <a:xfrm>
            <a:off x="521969" y="337980"/>
            <a:ext cx="3794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8F8FF"/>
              </a:buClr>
              <a:buSzPts val="1000"/>
              <a:buFont typeface="Overpass"/>
              <a:buNone/>
            </a:pPr>
            <a:r>
              <a:rPr b="0" i="0" lang="en" sz="1000" u="none" cap="none" strike="noStrike">
                <a:solidFill>
                  <a:srgbClr val="F8F8FF"/>
                </a:solidFill>
                <a:latin typeface="Overpass"/>
                <a:ea typeface="Overpass"/>
                <a:cs typeface="Overpass"/>
                <a:sym typeface="Overpass"/>
              </a:rPr>
              <a:t>Thank You</a:t>
            </a:r>
            <a:endParaRPr/>
          </a:p>
        </p:txBody>
      </p:sp>
      <p:sp>
        <p:nvSpPr>
          <p:cNvPr id="471" name="Google Shape;471;p49"/>
          <p:cNvSpPr txBox="1"/>
          <p:nvPr/>
        </p:nvSpPr>
        <p:spPr>
          <a:xfrm>
            <a:off x="478049" y="1005028"/>
            <a:ext cx="23754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291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 Mono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New Solidity Debugger</a:t>
            </a:r>
            <a:endParaRPr/>
          </a:p>
        </p:txBody>
      </p:sp>
      <p:sp>
        <p:nvSpPr>
          <p:cNvPr id="472" name="Google Shape;472;p49"/>
          <p:cNvSpPr txBox="1"/>
          <p:nvPr/>
        </p:nvSpPr>
        <p:spPr>
          <a:xfrm>
            <a:off x="6574928" y="1005028"/>
            <a:ext cx="237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291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 Mono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Get in Touch</a:t>
            </a:r>
            <a:endParaRPr/>
          </a:p>
        </p:txBody>
      </p:sp>
      <p:sp>
        <p:nvSpPr>
          <p:cNvPr id="473" name="Google Shape;473;p49"/>
          <p:cNvSpPr txBox="1"/>
          <p:nvPr/>
        </p:nvSpPr>
        <p:spPr>
          <a:xfrm>
            <a:off x="3698557" y="1005028"/>
            <a:ext cx="23754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291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verpass Mono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Compiler Benchmarks</a:t>
            </a:r>
            <a:endParaRPr/>
          </a:p>
        </p:txBody>
      </p:sp>
      <p:pic>
        <p:nvPicPr>
          <p:cNvPr descr="solc_benchmarks_qr.png" id="474" name="Google Shape;474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99215" y="2121168"/>
            <a:ext cx="1994464" cy="19944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scode_soldb_qr.png" id="475" name="Google Shape;475;p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8549" y="2121168"/>
            <a:ext cx="1994463" cy="19944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movie.jpeg" id="476" name="Google Shape;476;p4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21740" y="1695260"/>
            <a:ext cx="2483033" cy="3003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1" id="114" name="Google Shape;11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1842" y="209550"/>
            <a:ext cx="120477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" id="115" name="Google Shape;11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6720" y="209550"/>
            <a:ext cx="120477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3" id="116" name="Google Shape;11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21131" y="307298"/>
            <a:ext cx="120477" cy="1055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4" id="117" name="Google Shape;11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21128" y="209550"/>
            <a:ext cx="120477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5" id="118" name="Google Shape;11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22414" y="457535"/>
            <a:ext cx="120477" cy="107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6" id="119" name="Google Shape;11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7536" y="457535"/>
            <a:ext cx="120477" cy="107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7" id="120" name="Google Shape;12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3128" y="359787"/>
            <a:ext cx="120477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8" id="121" name="Google Shape;12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3129" y="457535"/>
            <a:ext cx="120477" cy="107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legram-cloud-photo-size-4-5816572861089516677-y.jpg" id="122" name="Google Shape;122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4317" y="0"/>
            <a:ext cx="263604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legram-cloud-photo-size-4-5816572861089516682-y.jpg" id="123" name="Google Shape;123;p19"/>
          <p:cNvPicPr preferRelativeResize="0"/>
          <p:nvPr/>
        </p:nvPicPr>
        <p:blipFill rotWithShape="1">
          <a:blip r:embed="rId7">
            <a:alphaModFix/>
          </a:blip>
          <a:srcRect b="5250" l="0" r="9132" t="43773"/>
          <a:stretch/>
        </p:blipFill>
        <p:spPr>
          <a:xfrm>
            <a:off x="3011729" y="3298768"/>
            <a:ext cx="4536678" cy="18312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19331" y="35325"/>
            <a:ext cx="5031738" cy="322739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/>
          <p:nvPr/>
        </p:nvSpPr>
        <p:spPr>
          <a:xfrm>
            <a:off x="4766733" y="2857962"/>
            <a:ext cx="2527800" cy="365700"/>
          </a:xfrm>
          <a:prstGeom prst="rect">
            <a:avLst/>
          </a:prstGeom>
          <a:noFill/>
          <a:ln cap="flat" cmpd="sng" w="28575">
            <a:solidFill>
              <a:srgbClr val="FF26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9"/>
          <p:cNvSpPr/>
          <p:nvPr/>
        </p:nvSpPr>
        <p:spPr>
          <a:xfrm>
            <a:off x="3011750" y="3298196"/>
            <a:ext cx="4536600" cy="1832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9"/>
          <p:cNvSpPr/>
          <p:nvPr/>
        </p:nvSpPr>
        <p:spPr>
          <a:xfrm>
            <a:off x="3105933" y="4381737"/>
            <a:ext cx="2527800" cy="365700"/>
          </a:xfrm>
          <a:prstGeom prst="rect">
            <a:avLst/>
          </a:prstGeom>
          <a:noFill/>
          <a:ln cap="flat" cmpd="sng" w="28575">
            <a:solidFill>
              <a:srgbClr val="FF26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0" id="132" name="Google Shape;13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5937" y="0"/>
            <a:ext cx="2252664" cy="168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1" id="133" name="Google Shape;13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1842" y="209550"/>
            <a:ext cx="120477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" id="134" name="Google Shape;134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76720" y="209550"/>
            <a:ext cx="120477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3" id="135" name="Google Shape;135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21131" y="307298"/>
            <a:ext cx="120477" cy="1055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4" id="136" name="Google Shape;13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21128" y="209550"/>
            <a:ext cx="120477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5" id="137" name="Google Shape;137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22414" y="457535"/>
            <a:ext cx="120477" cy="107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6" id="138" name="Google Shape;13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7536" y="457535"/>
            <a:ext cx="120477" cy="107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7" id="139" name="Google Shape;13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3128" y="359787"/>
            <a:ext cx="120477" cy="107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8" id="140" name="Google Shape;140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33129" y="457535"/>
            <a:ext cx="120477" cy="107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eanShot 2025-11-14 at 11.36.12@2x.png" id="141" name="Google Shape;141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8898" y="-1"/>
            <a:ext cx="396379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eanShot 2025-11-14 at 11.36.26@2x.png" id="142" name="Google Shape;142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64088" y="390099"/>
            <a:ext cx="2847322" cy="9009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eanShot 2025-11-14 at 11.37.17@2x.png" id="143" name="Google Shape;143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98074" y="1456333"/>
            <a:ext cx="3636848" cy="2487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/>
        </p:nvSpPr>
        <p:spPr>
          <a:xfrm>
            <a:off x="521975" y="2048400"/>
            <a:ext cx="5066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l">
              <a:lnSpc>
                <a:spcPct val="968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The best Solidity Debugger with most amazing UX 💅</a:t>
            </a:r>
            <a:endParaRPr sz="3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521975" y="1362600"/>
            <a:ext cx="50667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l">
              <a:lnSpc>
                <a:spcPct val="968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Demo:</a:t>
            </a:r>
            <a:endParaRPr sz="24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2" title="CleanShot 2025-11-17 at 15.04.37@2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908746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2"/>
          <p:cNvSpPr/>
          <p:nvPr/>
        </p:nvSpPr>
        <p:spPr>
          <a:xfrm>
            <a:off x="2566552" y="2571719"/>
            <a:ext cx="1805700" cy="1301400"/>
          </a:xfrm>
          <a:prstGeom prst="rect">
            <a:avLst/>
          </a:prstGeom>
          <a:noFill/>
          <a:ln cap="flat" cmpd="sng" w="28575">
            <a:solidFill>
              <a:srgbClr val="FF26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3" title="CleanShot 2025-11-17 at 15.04.37@2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908746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/>
          <p:nvPr/>
        </p:nvSpPr>
        <p:spPr>
          <a:xfrm>
            <a:off x="300050" y="3420921"/>
            <a:ext cx="1748400" cy="354600"/>
          </a:xfrm>
          <a:prstGeom prst="rect">
            <a:avLst/>
          </a:prstGeom>
          <a:noFill/>
          <a:ln cap="flat" cmpd="sng" w="28575">
            <a:solidFill>
              <a:srgbClr val="FF26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B247C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90874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